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8"/>
  </p:notesMasterIdLst>
  <p:handoutMasterIdLst>
    <p:handoutMasterId r:id="rId9"/>
  </p:handoutMasterIdLst>
  <p:sldIdLst>
    <p:sldId id="257" r:id="rId2"/>
    <p:sldId id="258" r:id="rId3"/>
    <p:sldId id="263" r:id="rId4"/>
    <p:sldId id="264" r:id="rId5"/>
    <p:sldId id="265" r:id="rId6"/>
    <p:sldId id="262"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9F"/>
    <a:srgbClr val="304F27"/>
    <a:srgbClr val="FFFFFF"/>
    <a:srgbClr val="231F20"/>
    <a:srgbClr val="322C24"/>
    <a:srgbClr val="494949"/>
    <a:srgbClr val="65482B"/>
    <a:srgbClr val="C75806"/>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937" autoAdjust="0"/>
  </p:normalViewPr>
  <p:slideViewPr>
    <p:cSldViewPr>
      <p:cViewPr varScale="1">
        <p:scale>
          <a:sx n="53" d="100"/>
          <a:sy n="53" d="100"/>
        </p:scale>
        <p:origin x="-6" y="-11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0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0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0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0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4A1BDB7-3276-41A2-95A4-F969B9B1C19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DBCDB-476A-4727-9722-36BB13CC8BA3}" type="slidenum">
              <a:rPr lang="en-US"/>
              <a:pPr/>
              <a:t>1</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DBCDB-476A-4727-9722-36BB13CC8BA3}" type="slidenum">
              <a:rPr lang="en-US"/>
              <a:pPr/>
              <a:t>2</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smtClean="0"/>
              <a:t>Recruited</a:t>
            </a:r>
            <a:r>
              <a:rPr lang="en-US" baseline="0" dirty="0" smtClean="0"/>
              <a:t> from different needs, 2 months, 1 year, 2 years, from youth trips..graduating to volunteers that support missionaries  (1000 – 50% students, 50 – working populations)  found through website, mission posts, newsletters, social media, school campuses, Service Request Posts.</a:t>
            </a:r>
          </a:p>
          <a:p>
            <a:r>
              <a:rPr lang="en-US" baseline="0" dirty="0" smtClean="0"/>
              <a:t>Different needs:  adventure, experience God, application of their career emphasis – All want to serve God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DBCDB-476A-4727-9722-36BB13CC8BA3}" type="slidenum">
              <a:rPr lang="en-US"/>
              <a:pPr/>
              <a:t>3</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smtClean="0"/>
              <a:t>References, (spiritual, educational, experience)  Health Cert.,</a:t>
            </a:r>
            <a:r>
              <a:rPr lang="en-US" baseline="0" dirty="0" smtClean="0"/>
              <a:t> Liability, Beneficiary.  Step 6:  Accident and Sickness Ins. – main features:  evacuation, repatriation, life ins., baggage claim, legal assistance,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DBCDB-476A-4727-9722-36BB13CC8BA3}" type="slidenum">
              <a:rPr lang="en-US"/>
              <a:pPr/>
              <a:t>4</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smtClean="0"/>
              <a:t>Follow sound HR practices,  comprehensive vetting (</a:t>
            </a:r>
            <a:r>
              <a:rPr lang="en-US" dirty="0" err="1" smtClean="0"/>
              <a:t>incarnational</a:t>
            </a:r>
            <a:r>
              <a:rPr lang="en-US" baseline="0" dirty="0" smtClean="0"/>
              <a:t> ministry), discipleship,</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DBCDB-476A-4727-9722-36BB13CC8BA3}" type="slidenum">
              <a:rPr lang="en-US"/>
              <a:pPr/>
              <a:t>5</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smtClean="0"/>
              <a:t>Notice:  I didn’t say “engaging</a:t>
            </a:r>
            <a:r>
              <a:rPr lang="en-US" baseline="0" dirty="0" smtClean="0"/>
              <a:t> the world through volunteers.  That is the result of what we do.  Rather, our mission is to engage the world “of” volunteers”…to point them in the right direction, to equip them for service….to send forth laborers…for the harvest is ready.  </a:t>
            </a:r>
            <a:r>
              <a:rPr lang="en-US" baseline="0" dirty="0" err="1" smtClean="0"/>
              <a:t>Therre</a:t>
            </a:r>
            <a:r>
              <a:rPr lang="en-US" baseline="0" dirty="0" smtClean="0"/>
              <a:t> are multitudes of Christians willing to be used for the service of God.  They are asking “Where can I serve.  I am ready.”  </a:t>
            </a:r>
            <a:r>
              <a:rPr lang="en-US" dirty="0" smtClean="0"/>
              <a:t>As the world economies continue to struggle, the volunteer workforce continues to grow.  Our goal for this</a:t>
            </a:r>
            <a:r>
              <a:rPr lang="en-US" baseline="0" dirty="0" smtClean="0"/>
              <a:t> year is to increase these 1000 long term volunteers into 2000.  How?  Through social media services, through automation that can reach more of the U.S. population through initial pre-screening (using information secured through statistical analysis drawn from historical data).  By connecting with our return volunteers (who then become employees of the Church – Pastors, Chaplains, teachers, medical personnel, campus ministries directors).  By engaging a volunteer workforce through initiatives that encourage the different levels of commitment that we identify as the three stages of  “See the World, Experience God  Fulfill Your Mission”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DBCDB-476A-4727-9722-36BB13CC8BA3}" type="slidenum">
              <a:rPr lang="en-US"/>
              <a:pPr/>
              <a:t>6</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err="1" smtClean="0"/>
              <a:t>HeSaidgo</a:t>
            </a:r>
            <a:r>
              <a:rPr lang="en-US" dirty="0" smtClean="0"/>
              <a:t> -  If there is one sign</a:t>
            </a:r>
            <a:r>
              <a:rPr lang="en-US" baseline="0" dirty="0" smtClean="0"/>
              <a:t> that we can say is the single identifying event that will usher the return of Jesus Christ, it is the proclamation of the Gospel to the ends of the earth.</a:t>
            </a:r>
          </a:p>
          <a:p>
            <a:r>
              <a:rPr lang="en-US" baseline="0" dirty="0" smtClean="0"/>
              <a:t>The clergy cannot do it alone, the career missionary cannot do it alone…but an army of lay </a:t>
            </a:r>
            <a:r>
              <a:rPr lang="en-US" baseline="0" dirty="0" err="1" smtClean="0"/>
              <a:t>christian</a:t>
            </a:r>
            <a:r>
              <a:rPr lang="en-US" baseline="0" dirty="0" smtClean="0"/>
              <a:t> under the power of the almighty…a volunteer army, I am convinced that this is where God will manifest his greatest work, as folks like you and me heed the call “He Said Go”.</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1835150" y="333375"/>
            <a:ext cx="6048375" cy="863600"/>
          </a:xfrm>
        </p:spPr>
        <p:txBody>
          <a:bodyPr/>
          <a:lstStyle>
            <a:lvl1pPr algn="ctr">
              <a:defRPr sz="2800" b="1"/>
            </a:lvl1pPr>
          </a:lstStyle>
          <a:p>
            <a:r>
              <a:rPr lang="en-US" smtClean="0"/>
              <a:t>Click to edit Master title style</a:t>
            </a:r>
            <a:endParaRPr lang="ru-RU"/>
          </a:p>
        </p:txBody>
      </p:sp>
      <p:sp>
        <p:nvSpPr>
          <p:cNvPr id="273412" name="Rectangle 4"/>
          <p:cNvSpPr>
            <a:spLocks noGrp="1" noChangeArrowheads="1"/>
          </p:cNvSpPr>
          <p:nvPr>
            <p:ph type="subTitle" idx="1"/>
          </p:nvPr>
        </p:nvSpPr>
        <p:spPr>
          <a:xfrm>
            <a:off x="1835150" y="1125538"/>
            <a:ext cx="6048375" cy="576262"/>
          </a:xfrm>
        </p:spPr>
        <p:txBody>
          <a:bodyPr/>
          <a:lstStyle>
            <a:lvl1pPr marL="0" indent="0" algn="ctr">
              <a:buFontTx/>
              <a:buNone/>
              <a:defRPr sz="2400" b="1">
                <a:solidFill>
                  <a:srgbClr val="080808"/>
                </a:solidFill>
              </a:defRPr>
            </a:lvl1pPr>
          </a:lstStyle>
          <a:p>
            <a:r>
              <a:rPr lang="en-US" smtClean="0"/>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88913"/>
            <a:ext cx="1871662" cy="6408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2988" y="188913"/>
            <a:ext cx="5464175" cy="6408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42988" y="188913"/>
            <a:ext cx="7488237" cy="6408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2988" y="765175"/>
            <a:ext cx="3667125" cy="583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765175"/>
            <a:ext cx="3668712" cy="583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1042988" y="188913"/>
            <a:ext cx="5256212"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272387" name="Rectangle 3"/>
          <p:cNvSpPr>
            <a:spLocks noGrp="1" noChangeArrowheads="1"/>
          </p:cNvSpPr>
          <p:nvPr>
            <p:ph type="body" idx="1"/>
          </p:nvPr>
        </p:nvSpPr>
        <p:spPr bwMode="auto">
          <a:xfrm>
            <a:off x="1042988" y="765175"/>
            <a:ext cx="7488237" cy="583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rtl="0" eaLnBrk="1" fontAlgn="base" hangingPunct="1">
        <a:spcBef>
          <a:spcPct val="0"/>
        </a:spcBef>
        <a:spcAft>
          <a:spcPct val="0"/>
        </a:spcAft>
        <a:defRPr sz="2400">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bg2"/>
          </a:solidFill>
          <a:latin typeface="+mn-lt"/>
        </a:defRPr>
      </a:lvl4pPr>
      <a:lvl5pPr marL="2057400" indent="-228600" algn="l" rtl="0" eaLnBrk="1" fontAlgn="base" hangingPunct="1">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Er\Desktop\SM%20I%20gave%20up.mp4"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4.jpeg"/><Relationship Id="rId5" Type="http://schemas.openxmlformats.org/officeDocument/2006/relationships/image" Target="../media/image20.jpeg"/><Relationship Id="rId10" Type="http://schemas.openxmlformats.org/officeDocument/2006/relationships/image" Target="../media/image23.jpeg"/><Relationship Id="rId4" Type="http://schemas.openxmlformats.org/officeDocument/2006/relationships/image" Target="../media/image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53200" y="0"/>
            <a:ext cx="2590800" cy="4648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p:cNvSpPr/>
          <p:nvPr/>
        </p:nvSpPr>
        <p:spPr>
          <a:xfrm rot="20337001">
            <a:off x="8130901" y="802376"/>
            <a:ext cx="425997" cy="3348247"/>
          </a:xfrm>
          <a:prstGeom prst="rect">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10600" y="1219200"/>
            <a:ext cx="533400" cy="3581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1752600"/>
            <a:ext cx="457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9012399">
            <a:off x="7861870" y="648950"/>
            <a:ext cx="910213" cy="1447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153400" y="3124200"/>
            <a:ext cx="990600" cy="1981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19200" y="3124200"/>
            <a:ext cx="7162800" cy="830997"/>
          </a:xfrm>
          <a:prstGeom prst="rect">
            <a:avLst/>
          </a:prstGeom>
          <a:noFill/>
          <a:effectLst/>
        </p:spPr>
        <p:txBody>
          <a:bodyPr wrap="square" rtlCol="0">
            <a:spAutoFit/>
          </a:bodyPr>
          <a:lstStyle/>
          <a:p>
            <a:r>
              <a:rPr lang="en-US" sz="4800" dirty="0" smtClean="0">
                <a:solidFill>
                  <a:srgbClr val="00B050"/>
                </a:solidFill>
                <a:effectLst>
                  <a:outerShdw blurRad="38100" dist="38100" dir="2700000" algn="tl">
                    <a:srgbClr val="000000">
                      <a:alpha val="43137"/>
                    </a:srgbClr>
                  </a:outerShdw>
                </a:effectLst>
                <a:latin typeface="Accent SF" pitchFamily="2" charset="0"/>
              </a:rPr>
              <a:t>Long Term Missions</a:t>
            </a:r>
            <a:endParaRPr lang="en-US" sz="4800" b="1" dirty="0">
              <a:solidFill>
                <a:srgbClr val="00B050"/>
              </a:solidFill>
              <a:latin typeface="Calibri" pitchFamily="34" charset="0"/>
              <a:cs typeface="Calibri" pitchFamily="34" charset="0"/>
            </a:endParaRPr>
          </a:p>
        </p:txBody>
      </p:sp>
      <p:pic>
        <p:nvPicPr>
          <p:cNvPr id="11" name="Picture 10" descr="logohesaidgoblue.jpg"/>
          <p:cNvPicPr>
            <a:picLocks noChangeAspect="1"/>
          </p:cNvPicPr>
          <p:nvPr/>
        </p:nvPicPr>
        <p:blipFill>
          <a:blip r:embed="rId4" cstate="print"/>
          <a:stretch>
            <a:fillRect/>
          </a:stretch>
        </p:blipFill>
        <p:spPr>
          <a:xfrm>
            <a:off x="1371600" y="228600"/>
            <a:ext cx="7162800" cy="1390835"/>
          </a:xfrm>
          <a:prstGeom prst="rect">
            <a:avLst/>
          </a:prstGeom>
        </p:spPr>
      </p:pic>
      <p:sp>
        <p:nvSpPr>
          <p:cNvPr id="13" name="TextBox 12"/>
          <p:cNvSpPr txBox="1"/>
          <p:nvPr/>
        </p:nvSpPr>
        <p:spPr>
          <a:xfrm>
            <a:off x="2438400" y="4800600"/>
            <a:ext cx="4648200" cy="1200329"/>
          </a:xfrm>
          <a:prstGeom prst="rect">
            <a:avLst/>
          </a:prstGeom>
          <a:noFill/>
        </p:spPr>
        <p:txBody>
          <a:bodyPr wrap="square" rtlCol="0">
            <a:spAutoFit/>
          </a:bodyPr>
          <a:lstStyle/>
          <a:p>
            <a:pPr algn="ctr"/>
            <a:r>
              <a:rPr lang="en-US" sz="2400" dirty="0" smtClean="0">
                <a:solidFill>
                  <a:srgbClr val="00499F"/>
                </a:solidFill>
                <a:latin typeface="Accent SF" pitchFamily="2" charset="0"/>
                <a:cs typeface="Calibri" pitchFamily="34" charset="0"/>
              </a:rPr>
              <a:t>Presented </a:t>
            </a:r>
          </a:p>
          <a:p>
            <a:pPr algn="ctr"/>
            <a:r>
              <a:rPr lang="en-US" sz="2400" dirty="0" smtClean="0">
                <a:solidFill>
                  <a:srgbClr val="00499F"/>
                </a:solidFill>
                <a:latin typeface="Accent SF" pitchFamily="2" charset="0"/>
                <a:cs typeface="Calibri" pitchFamily="34" charset="0"/>
              </a:rPr>
              <a:t>by</a:t>
            </a:r>
          </a:p>
          <a:p>
            <a:pPr algn="ctr"/>
            <a:r>
              <a:rPr lang="en-US" sz="2400" dirty="0" smtClean="0">
                <a:solidFill>
                  <a:srgbClr val="00499F"/>
                </a:solidFill>
                <a:latin typeface="Accent SF" pitchFamily="2" charset="0"/>
                <a:cs typeface="Calibri" pitchFamily="34" charset="0"/>
              </a:rPr>
              <a:t>Ernest Hernandez</a:t>
            </a:r>
            <a:endParaRPr lang="en-US" sz="2400" dirty="0">
              <a:solidFill>
                <a:srgbClr val="00499F"/>
              </a:solidFill>
              <a:latin typeface="Accent SF" pitchFamily="2" charset="0"/>
              <a:cs typeface="Calibri" pitchFamily="34" charset="0"/>
            </a:endParaRPr>
          </a:p>
        </p:txBody>
      </p:sp>
      <p:pic>
        <p:nvPicPr>
          <p:cNvPr id="16" name="Picture 15" descr="HeSaidGoHeader.jpg"/>
          <p:cNvPicPr>
            <a:picLocks noChangeAspect="1"/>
          </p:cNvPicPr>
          <p:nvPr/>
        </p:nvPicPr>
        <p:blipFill>
          <a:blip r:embed="rId5" cstate="print"/>
          <a:srcRect l="15238" t="71483" r="15238" b="21388"/>
          <a:stretch>
            <a:fillRect/>
          </a:stretch>
        </p:blipFill>
        <p:spPr>
          <a:xfrm>
            <a:off x="1371600" y="1676400"/>
            <a:ext cx="7086600" cy="381000"/>
          </a:xfrm>
          <a:prstGeom prst="rect">
            <a:avLst/>
          </a:prstGeom>
        </p:spPr>
      </p:pic>
      <p:pic>
        <p:nvPicPr>
          <p:cNvPr id="14" name="SM I gave up.mp4">
            <a:hlinkClick r:id="" action="ppaction://media"/>
          </p:cNvPr>
          <p:cNvPicPr>
            <a:picLocks noRot="1" noChangeAspect="1"/>
          </p:cNvPicPr>
          <p:nvPr>
            <a:videoFile r:link="rId1"/>
          </p:nvPr>
        </p:nvPicPr>
        <p:blipFill>
          <a:blip r:embed="rId6" cstate="print"/>
          <a:stretch>
            <a:fillRect/>
          </a:stretch>
        </p:blipFill>
        <p:spPr>
          <a:xfrm>
            <a:off x="1295400" y="1676400"/>
            <a:ext cx="71628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video>
              <p:cMediaNode>
                <p:cTn id="13"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53200" y="0"/>
            <a:ext cx="2590800" cy="4648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p:cNvSpPr/>
          <p:nvPr/>
        </p:nvSpPr>
        <p:spPr>
          <a:xfrm rot="20337001">
            <a:off x="8130901" y="802376"/>
            <a:ext cx="425997" cy="3348247"/>
          </a:xfrm>
          <a:prstGeom prst="rect">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10600" y="1219200"/>
            <a:ext cx="533400" cy="3581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1752600"/>
            <a:ext cx="457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9012399">
            <a:off x="7861870" y="648950"/>
            <a:ext cx="910213" cy="1447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153400" y="3124200"/>
            <a:ext cx="990600" cy="1981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457200"/>
            <a:ext cx="6858000" cy="707886"/>
          </a:xfrm>
          <a:prstGeom prst="rect">
            <a:avLst/>
          </a:prstGeom>
          <a:noFill/>
        </p:spPr>
        <p:txBody>
          <a:bodyPr wrap="square" rtlCol="0">
            <a:spAutoFit/>
          </a:bodyPr>
          <a:lstStyle/>
          <a:p>
            <a:r>
              <a:rPr lang="en-US" sz="4000" dirty="0" smtClean="0">
                <a:solidFill>
                  <a:schemeClr val="accent1">
                    <a:lumMod val="75000"/>
                  </a:schemeClr>
                </a:solidFill>
                <a:latin typeface="Accent SF" pitchFamily="2" charset="0"/>
              </a:rPr>
              <a:t>Recruiting Volunteers</a:t>
            </a:r>
            <a:endParaRPr lang="en-US" sz="4000" dirty="0">
              <a:solidFill>
                <a:schemeClr val="accent1">
                  <a:lumMod val="75000"/>
                </a:schemeClr>
              </a:solidFill>
              <a:latin typeface="Accent SF" pitchFamily="2" charset="0"/>
            </a:endParaRPr>
          </a:p>
        </p:txBody>
      </p:sp>
      <p:pic>
        <p:nvPicPr>
          <p:cNvPr id="1026" name="Picture 2" descr="C:\Users\Er\Desktop\volunteers-riding-an-elephant.jpg"/>
          <p:cNvPicPr>
            <a:picLocks noChangeAspect="1" noChangeArrowheads="1"/>
          </p:cNvPicPr>
          <p:nvPr/>
        </p:nvPicPr>
        <p:blipFill>
          <a:blip r:embed="rId3" cstate="print"/>
          <a:srcRect/>
          <a:stretch>
            <a:fillRect/>
          </a:stretch>
        </p:blipFill>
        <p:spPr bwMode="auto">
          <a:xfrm>
            <a:off x="838200" y="4343400"/>
            <a:ext cx="1727200" cy="1295400"/>
          </a:xfrm>
          <a:prstGeom prst="rect">
            <a:avLst/>
          </a:prstGeom>
          <a:noFill/>
        </p:spPr>
      </p:pic>
      <p:pic>
        <p:nvPicPr>
          <p:cNvPr id="1027" name="Picture 3" descr="C:\Users\Er\Desktop\090509jd_09.jpg"/>
          <p:cNvPicPr>
            <a:picLocks noChangeAspect="1" noChangeArrowheads="1"/>
          </p:cNvPicPr>
          <p:nvPr/>
        </p:nvPicPr>
        <p:blipFill>
          <a:blip r:embed="rId4" cstate="print"/>
          <a:srcRect/>
          <a:stretch>
            <a:fillRect/>
          </a:stretch>
        </p:blipFill>
        <p:spPr bwMode="auto">
          <a:xfrm>
            <a:off x="3200400" y="4343400"/>
            <a:ext cx="2057400" cy="1543050"/>
          </a:xfrm>
          <a:prstGeom prst="rect">
            <a:avLst/>
          </a:prstGeom>
          <a:noFill/>
        </p:spPr>
      </p:pic>
      <p:pic>
        <p:nvPicPr>
          <p:cNvPr id="1028" name="Picture 4" descr="C:\Users\Er\Desktop\06-20-21 124.jpg"/>
          <p:cNvPicPr>
            <a:picLocks noChangeAspect="1" noChangeArrowheads="1"/>
          </p:cNvPicPr>
          <p:nvPr/>
        </p:nvPicPr>
        <p:blipFill>
          <a:blip r:embed="rId5" cstate="print"/>
          <a:srcRect/>
          <a:stretch>
            <a:fillRect/>
          </a:stretch>
        </p:blipFill>
        <p:spPr bwMode="auto">
          <a:xfrm>
            <a:off x="5943600" y="4343399"/>
            <a:ext cx="2743200" cy="1829693"/>
          </a:xfrm>
          <a:prstGeom prst="rect">
            <a:avLst/>
          </a:prstGeom>
          <a:noFill/>
        </p:spPr>
      </p:pic>
      <p:pic>
        <p:nvPicPr>
          <p:cNvPr id="12" name="Picture 12" descr="world_divisions.gif"/>
          <p:cNvPicPr>
            <a:picLocks noChangeAspect="1"/>
          </p:cNvPicPr>
          <p:nvPr/>
        </p:nvPicPr>
        <p:blipFill>
          <a:blip r:embed="rId6" cstate="print"/>
          <a:srcRect b="31422"/>
          <a:stretch>
            <a:fillRect/>
          </a:stretch>
        </p:blipFill>
        <p:spPr bwMode="auto">
          <a:xfrm>
            <a:off x="1143000" y="1219200"/>
            <a:ext cx="69342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1000" fill="hold"/>
                                        <p:tgtEl>
                                          <p:spTgt spid="1027"/>
                                        </p:tgtEl>
                                        <p:attrNameLst>
                                          <p:attrName>ppt_x</p:attrName>
                                        </p:attrNameLst>
                                      </p:cBhvr>
                                      <p:tavLst>
                                        <p:tav tm="0">
                                          <p:val>
                                            <p:strVal val="#ppt_x-.2"/>
                                          </p:val>
                                        </p:tav>
                                        <p:tav tm="100000">
                                          <p:val>
                                            <p:strVal val="#ppt_x"/>
                                          </p:val>
                                        </p:tav>
                                      </p:tavLst>
                                    </p:anim>
                                    <p:anim calcmode="lin" valueType="num">
                                      <p:cBhvr>
                                        <p:cTn id="15"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1000" fill="hold"/>
                                        <p:tgtEl>
                                          <p:spTgt spid="1028"/>
                                        </p:tgtEl>
                                        <p:attrNameLst>
                                          <p:attrName>ppt_x</p:attrName>
                                        </p:attrNameLst>
                                      </p:cBhvr>
                                      <p:tavLst>
                                        <p:tav tm="0">
                                          <p:val>
                                            <p:strVal val="#ppt_x-.2"/>
                                          </p:val>
                                        </p:tav>
                                        <p:tav tm="100000">
                                          <p:val>
                                            <p:strVal val="#ppt_x"/>
                                          </p:val>
                                        </p:tav>
                                      </p:tavLst>
                                    </p:anim>
                                    <p:anim calcmode="lin" valueType="num">
                                      <p:cBhvr>
                                        <p:cTn id="22"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53200" y="0"/>
            <a:ext cx="2590800" cy="4648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p:cNvSpPr/>
          <p:nvPr/>
        </p:nvSpPr>
        <p:spPr>
          <a:xfrm rot="20337001">
            <a:off x="8130901" y="802376"/>
            <a:ext cx="425997" cy="3348247"/>
          </a:xfrm>
          <a:prstGeom prst="rect">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10600" y="1219200"/>
            <a:ext cx="533400" cy="3581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1752600"/>
            <a:ext cx="457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9012399">
            <a:off x="7861870" y="648950"/>
            <a:ext cx="910213" cy="1447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153400" y="3124200"/>
            <a:ext cx="990600" cy="1981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71800" y="381000"/>
            <a:ext cx="3429000" cy="707886"/>
          </a:xfrm>
          <a:prstGeom prst="rect">
            <a:avLst/>
          </a:prstGeom>
          <a:noFill/>
        </p:spPr>
        <p:txBody>
          <a:bodyPr wrap="square" rtlCol="0">
            <a:spAutoFit/>
          </a:bodyPr>
          <a:lstStyle/>
          <a:p>
            <a:r>
              <a:rPr lang="en-US" sz="4000" dirty="0" smtClean="0">
                <a:solidFill>
                  <a:schemeClr val="accent1">
                    <a:lumMod val="75000"/>
                  </a:schemeClr>
                </a:solidFill>
                <a:latin typeface="Accent SF" pitchFamily="2" charset="0"/>
              </a:rPr>
              <a:t>Processing</a:t>
            </a:r>
            <a:endParaRPr lang="en-US" sz="4000" dirty="0">
              <a:solidFill>
                <a:schemeClr val="accent1">
                  <a:lumMod val="75000"/>
                </a:schemeClr>
              </a:solidFill>
              <a:latin typeface="Accent SF" pitchFamily="2" charset="0"/>
            </a:endParaRPr>
          </a:p>
        </p:txBody>
      </p:sp>
      <p:pic>
        <p:nvPicPr>
          <p:cNvPr id="11" name="Picture 5" descr="ProcessOverView.png"/>
          <p:cNvPicPr>
            <a:picLocks noChangeAspect="1"/>
          </p:cNvPicPr>
          <p:nvPr/>
        </p:nvPicPr>
        <p:blipFill>
          <a:blip r:embed="rId3" cstate="print"/>
          <a:srcRect/>
          <a:stretch>
            <a:fillRect/>
          </a:stretch>
        </p:blipFill>
        <p:spPr bwMode="auto">
          <a:xfrm>
            <a:off x="1676400" y="1305011"/>
            <a:ext cx="5791200" cy="5425989"/>
          </a:xfrm>
          <a:prstGeom prst="rect">
            <a:avLst/>
          </a:prstGeom>
          <a:noFill/>
          <a:ln w="9525">
            <a:noFill/>
            <a:miter lim="800000"/>
            <a:headEnd/>
            <a:tailEnd/>
          </a:ln>
        </p:spPr>
      </p:pic>
      <p:sp>
        <p:nvSpPr>
          <p:cNvPr id="12" name="TextBox 11"/>
          <p:cNvSpPr txBox="1"/>
          <p:nvPr/>
        </p:nvSpPr>
        <p:spPr>
          <a:xfrm>
            <a:off x="3352800" y="3733800"/>
            <a:ext cx="2667000" cy="646331"/>
          </a:xfrm>
          <a:prstGeom prst="rect">
            <a:avLst/>
          </a:prstGeom>
          <a:noFill/>
        </p:spPr>
        <p:txBody>
          <a:bodyPr wrap="square" rtlCol="0">
            <a:spAutoFit/>
          </a:bodyPr>
          <a:lstStyle/>
          <a:p>
            <a:r>
              <a:rPr lang="en-US" sz="3600" dirty="0" smtClean="0">
                <a:solidFill>
                  <a:schemeClr val="accent1">
                    <a:lumMod val="75000"/>
                  </a:schemeClr>
                </a:solidFill>
                <a:latin typeface="Accent SF" pitchFamily="2" charset="0"/>
              </a:rPr>
              <a:t>Overview</a:t>
            </a:r>
            <a:endParaRPr lang="en-US" sz="3600" dirty="0">
              <a:solidFill>
                <a:schemeClr val="accent1">
                  <a:lumMod val="75000"/>
                </a:schemeClr>
              </a:solidFill>
              <a:latin typeface="Accent SF" pitchFamily="2" charset="0"/>
            </a:endParaRPr>
          </a:p>
        </p:txBody>
      </p:sp>
      <p:pic>
        <p:nvPicPr>
          <p:cNvPr id="13" name="Picture 12" descr="NewReference.jpg"/>
          <p:cNvPicPr>
            <a:picLocks noChangeAspect="1"/>
          </p:cNvPicPr>
          <p:nvPr/>
        </p:nvPicPr>
        <p:blipFill>
          <a:blip r:embed="rId4" cstate="print"/>
          <a:stretch>
            <a:fillRect/>
          </a:stretch>
        </p:blipFill>
        <p:spPr>
          <a:xfrm>
            <a:off x="1971435" y="0"/>
            <a:ext cx="5201130" cy="6858000"/>
          </a:xfrm>
          <a:prstGeom prst="rect">
            <a:avLst/>
          </a:prstGeom>
        </p:spPr>
      </p:pic>
      <p:pic>
        <p:nvPicPr>
          <p:cNvPr id="15" name="Picture 14" descr="HealthCert.jpg"/>
          <p:cNvPicPr>
            <a:picLocks noChangeAspect="1"/>
          </p:cNvPicPr>
          <p:nvPr/>
        </p:nvPicPr>
        <p:blipFill>
          <a:blip r:embed="rId5" cstate="print"/>
          <a:stretch>
            <a:fillRect/>
          </a:stretch>
        </p:blipFill>
        <p:spPr>
          <a:xfrm>
            <a:off x="1996693" y="0"/>
            <a:ext cx="5150614"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53200" y="0"/>
            <a:ext cx="2590800" cy="4648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p:cNvSpPr/>
          <p:nvPr/>
        </p:nvSpPr>
        <p:spPr>
          <a:xfrm rot="20337001">
            <a:off x="8130901" y="802376"/>
            <a:ext cx="425997" cy="3348247"/>
          </a:xfrm>
          <a:prstGeom prst="rect">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10600" y="1219200"/>
            <a:ext cx="533400" cy="3581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1752600"/>
            <a:ext cx="457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9012399">
            <a:off x="7861870" y="648950"/>
            <a:ext cx="910213" cy="1447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153400" y="3124200"/>
            <a:ext cx="990600" cy="1981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667000" y="381000"/>
            <a:ext cx="4038600" cy="707886"/>
          </a:xfrm>
          <a:prstGeom prst="rect">
            <a:avLst/>
          </a:prstGeom>
          <a:noFill/>
        </p:spPr>
        <p:txBody>
          <a:bodyPr wrap="square" rtlCol="0">
            <a:spAutoFit/>
          </a:bodyPr>
          <a:lstStyle/>
          <a:p>
            <a:r>
              <a:rPr lang="en-US" sz="4000" dirty="0" smtClean="0">
                <a:solidFill>
                  <a:schemeClr val="accent1">
                    <a:lumMod val="75000"/>
                  </a:schemeClr>
                </a:solidFill>
                <a:latin typeface="Accent SF" pitchFamily="2" charset="0"/>
              </a:rPr>
              <a:t>Management</a:t>
            </a:r>
            <a:endParaRPr lang="en-US" sz="4000" dirty="0">
              <a:solidFill>
                <a:schemeClr val="accent1">
                  <a:lumMod val="75000"/>
                </a:schemeClr>
              </a:solidFill>
              <a:latin typeface="Accent SF" pitchFamily="2" charset="0"/>
            </a:endParaRPr>
          </a:p>
        </p:txBody>
      </p:sp>
      <p:sp>
        <p:nvSpPr>
          <p:cNvPr id="12" name="Footer Placeholder 4"/>
          <p:cNvSpPr txBox="1">
            <a:spLocks/>
          </p:cNvSpPr>
          <p:nvPr/>
        </p:nvSpPr>
        <p:spPr>
          <a:xfrm>
            <a:off x="8305800" y="6092825"/>
            <a:ext cx="6858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33F3BF-4368-4E2E-BEDA-493103D4C8BF}"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a:ln>
                <a:noFill/>
              </a:ln>
              <a:solidFill>
                <a:schemeClr val="tx1"/>
              </a:solidFill>
              <a:effectLst/>
              <a:uLnTx/>
              <a:uFillTx/>
              <a:latin typeface="Arial" charset="0"/>
              <a:ea typeface="+mn-ea"/>
              <a:cs typeface="+mn-cs"/>
            </a:endParaRPr>
          </a:p>
        </p:txBody>
      </p:sp>
      <p:sp>
        <p:nvSpPr>
          <p:cNvPr id="13" name="Rectangle 3"/>
          <p:cNvSpPr txBox="1">
            <a:spLocks noChangeArrowheads="1"/>
          </p:cNvSpPr>
          <p:nvPr/>
        </p:nvSpPr>
        <p:spPr bwMode="auto">
          <a:xfrm>
            <a:off x="381000" y="18288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800" b="0" i="0" u="none" strike="noStrike" kern="0" cap="none" spc="0" normalizeH="0" baseline="0" noProof="0" smtClean="0">
                <a:ln>
                  <a:noFill/>
                </a:ln>
                <a:solidFill>
                  <a:schemeClr val="bg2"/>
                </a:solidFill>
                <a:effectLst/>
                <a:uLnTx/>
                <a:uFillTx/>
                <a:latin typeface="+mn-lt"/>
                <a:ea typeface="+mn-ea"/>
                <a:cs typeface="+mn-cs"/>
              </a:rPr>
              <a:t> </a:t>
            </a:r>
          </a:p>
        </p:txBody>
      </p:sp>
      <p:sp>
        <p:nvSpPr>
          <p:cNvPr id="15" name="Text Box 5"/>
          <p:cNvSpPr txBox="1">
            <a:spLocks noChangeArrowheads="1"/>
          </p:cNvSpPr>
          <p:nvPr/>
        </p:nvSpPr>
        <p:spPr bwMode="auto">
          <a:xfrm>
            <a:off x="5791200" y="1600200"/>
            <a:ext cx="3352800" cy="4940300"/>
          </a:xfrm>
          <a:prstGeom prst="rect">
            <a:avLst/>
          </a:prstGeom>
          <a:noFill/>
          <a:ln w="9525">
            <a:noFill/>
            <a:miter lim="800000"/>
            <a:headEnd/>
            <a:tailEnd/>
          </a:ln>
        </p:spPr>
        <p:txBody>
          <a:bodyPr>
            <a:spAutoFit/>
          </a:bodyPr>
          <a:lstStyle/>
          <a:p>
            <a:pPr algn="l">
              <a:spcBef>
                <a:spcPct val="50000"/>
              </a:spcBef>
              <a:buFontTx/>
              <a:buChar char="•"/>
            </a:pPr>
            <a:r>
              <a:rPr lang="en-US" b="1"/>
              <a:t>  Hiring Safeguards</a:t>
            </a:r>
          </a:p>
          <a:p>
            <a:pPr algn="l">
              <a:spcBef>
                <a:spcPct val="50000"/>
              </a:spcBef>
              <a:buFontTx/>
              <a:buChar char="•"/>
            </a:pPr>
            <a:endParaRPr lang="en-US" b="1"/>
          </a:p>
          <a:p>
            <a:pPr algn="l">
              <a:spcBef>
                <a:spcPct val="50000"/>
              </a:spcBef>
              <a:buFontTx/>
              <a:buChar char="•"/>
            </a:pPr>
            <a:r>
              <a:rPr lang="en-US" b="1"/>
              <a:t>  Screening</a:t>
            </a:r>
          </a:p>
          <a:p>
            <a:pPr algn="l">
              <a:spcBef>
                <a:spcPct val="50000"/>
              </a:spcBef>
              <a:buFontTx/>
              <a:buChar char="•"/>
            </a:pPr>
            <a:endParaRPr lang="en-US" b="1"/>
          </a:p>
          <a:p>
            <a:pPr algn="l">
              <a:spcBef>
                <a:spcPct val="50000"/>
              </a:spcBef>
              <a:buFontTx/>
              <a:buChar char="•"/>
            </a:pPr>
            <a:r>
              <a:rPr lang="en-US" b="1"/>
              <a:t>  Training</a:t>
            </a:r>
          </a:p>
          <a:p>
            <a:pPr algn="l">
              <a:spcBef>
                <a:spcPct val="50000"/>
              </a:spcBef>
              <a:buFontTx/>
              <a:buChar char="•"/>
            </a:pPr>
            <a:endParaRPr lang="en-US" b="1"/>
          </a:p>
          <a:p>
            <a:pPr algn="l">
              <a:spcBef>
                <a:spcPct val="50000"/>
              </a:spcBef>
              <a:buFontTx/>
              <a:buChar char="•"/>
            </a:pPr>
            <a:r>
              <a:rPr lang="en-US" b="1"/>
              <a:t>   Division-wide </a:t>
            </a:r>
          </a:p>
          <a:p>
            <a:pPr algn="l">
              <a:spcBef>
                <a:spcPct val="50000"/>
              </a:spcBef>
            </a:pPr>
            <a:r>
              <a:rPr lang="en-US" b="1"/>
              <a:t>    Communication</a:t>
            </a:r>
          </a:p>
          <a:p>
            <a:pPr algn="l">
              <a:spcBef>
                <a:spcPct val="50000"/>
              </a:spcBef>
              <a:buFontTx/>
              <a:buChar char="•"/>
            </a:pPr>
            <a:endParaRPr lang="en-US" b="1"/>
          </a:p>
          <a:p>
            <a:pPr algn="l">
              <a:spcBef>
                <a:spcPct val="50000"/>
              </a:spcBef>
              <a:buFontTx/>
              <a:buChar char="•"/>
            </a:pPr>
            <a:r>
              <a:rPr lang="en-US" b="1"/>
              <a:t>  Recruitment/Awareness</a:t>
            </a:r>
          </a:p>
          <a:p>
            <a:pPr algn="l">
              <a:spcBef>
                <a:spcPct val="50000"/>
              </a:spcBef>
              <a:buFontTx/>
              <a:buChar char="•"/>
            </a:pPr>
            <a:endParaRPr lang="en-US" b="1"/>
          </a:p>
          <a:p>
            <a:pPr algn="l">
              <a:spcBef>
                <a:spcPct val="50000"/>
              </a:spcBef>
              <a:buFontTx/>
              <a:buChar char="•"/>
            </a:pPr>
            <a:r>
              <a:rPr lang="en-US" b="1"/>
              <a:t>  Insurance/Immigration </a:t>
            </a:r>
          </a:p>
        </p:txBody>
      </p:sp>
      <p:sp>
        <p:nvSpPr>
          <p:cNvPr id="17" name="Rectangle 19"/>
          <p:cNvSpPr>
            <a:spLocks noChangeArrowheads="1"/>
          </p:cNvSpPr>
          <p:nvPr/>
        </p:nvSpPr>
        <p:spPr bwMode="auto">
          <a:xfrm>
            <a:off x="609600" y="1295400"/>
            <a:ext cx="1905000" cy="1752600"/>
          </a:xfrm>
          <a:prstGeom prst="rect">
            <a:avLst/>
          </a:prstGeom>
          <a:solidFill>
            <a:srgbClr val="000000"/>
          </a:solidFill>
          <a:ln w="9525" algn="ctr">
            <a:solidFill>
              <a:schemeClr val="tx1"/>
            </a:solidFill>
            <a:round/>
            <a:headEnd/>
            <a:tailEnd/>
          </a:ln>
        </p:spPr>
        <p:txBody>
          <a:bodyPr/>
          <a:lstStyle/>
          <a:p>
            <a:endParaRPr lang="en-US"/>
          </a:p>
        </p:txBody>
      </p:sp>
      <p:sp>
        <p:nvSpPr>
          <p:cNvPr id="18" name="Rectangle 22"/>
          <p:cNvSpPr>
            <a:spLocks noChangeArrowheads="1"/>
          </p:cNvSpPr>
          <p:nvPr/>
        </p:nvSpPr>
        <p:spPr bwMode="auto">
          <a:xfrm>
            <a:off x="609600" y="3200400"/>
            <a:ext cx="1905000" cy="1600200"/>
          </a:xfrm>
          <a:prstGeom prst="rect">
            <a:avLst/>
          </a:prstGeom>
          <a:solidFill>
            <a:srgbClr val="000000"/>
          </a:solidFill>
          <a:ln w="9525" algn="ctr">
            <a:solidFill>
              <a:schemeClr val="tx1"/>
            </a:solidFill>
            <a:round/>
            <a:headEnd/>
            <a:tailEnd/>
          </a:ln>
        </p:spPr>
        <p:txBody>
          <a:bodyPr/>
          <a:lstStyle/>
          <a:p>
            <a:endParaRPr lang="en-US"/>
          </a:p>
        </p:txBody>
      </p:sp>
      <p:sp>
        <p:nvSpPr>
          <p:cNvPr id="19" name="Rectangle 23"/>
          <p:cNvSpPr>
            <a:spLocks noChangeArrowheads="1"/>
          </p:cNvSpPr>
          <p:nvPr/>
        </p:nvSpPr>
        <p:spPr bwMode="auto">
          <a:xfrm>
            <a:off x="609600" y="4876800"/>
            <a:ext cx="1905000" cy="1752600"/>
          </a:xfrm>
          <a:prstGeom prst="rect">
            <a:avLst/>
          </a:prstGeom>
          <a:solidFill>
            <a:srgbClr val="000000"/>
          </a:solidFill>
          <a:ln w="9525" algn="ctr">
            <a:solidFill>
              <a:schemeClr val="tx1"/>
            </a:solidFill>
            <a:round/>
            <a:headEnd/>
            <a:tailEnd/>
          </a:ln>
        </p:spPr>
        <p:txBody>
          <a:bodyPr/>
          <a:lstStyle/>
          <a:p>
            <a:endParaRPr lang="en-US"/>
          </a:p>
        </p:txBody>
      </p:sp>
      <p:sp>
        <p:nvSpPr>
          <p:cNvPr id="20" name="Rectangle 17"/>
          <p:cNvSpPr>
            <a:spLocks noChangeArrowheads="1"/>
          </p:cNvSpPr>
          <p:nvPr/>
        </p:nvSpPr>
        <p:spPr bwMode="auto">
          <a:xfrm>
            <a:off x="3429000" y="1295400"/>
            <a:ext cx="1981200" cy="1752600"/>
          </a:xfrm>
          <a:prstGeom prst="rect">
            <a:avLst/>
          </a:prstGeom>
          <a:solidFill>
            <a:srgbClr val="000000"/>
          </a:solidFill>
          <a:ln w="9525" algn="ctr">
            <a:solidFill>
              <a:schemeClr val="tx1"/>
            </a:solidFill>
            <a:round/>
            <a:headEnd/>
            <a:tailEnd/>
          </a:ln>
        </p:spPr>
        <p:txBody>
          <a:bodyPr/>
          <a:lstStyle/>
          <a:p>
            <a:endParaRPr lang="en-US"/>
          </a:p>
        </p:txBody>
      </p:sp>
      <p:pic>
        <p:nvPicPr>
          <p:cNvPr id="22" name="Picture 24" descr="SevenSigns.jpg"/>
          <p:cNvPicPr>
            <a:picLocks noChangeAspect="1"/>
          </p:cNvPicPr>
          <p:nvPr/>
        </p:nvPicPr>
        <p:blipFill>
          <a:blip r:embed="rId3" cstate="print"/>
          <a:srcRect/>
          <a:stretch>
            <a:fillRect/>
          </a:stretch>
        </p:blipFill>
        <p:spPr bwMode="auto">
          <a:xfrm rot="20076459">
            <a:off x="1066800" y="3276600"/>
            <a:ext cx="1076325" cy="1425575"/>
          </a:xfrm>
          <a:prstGeom prst="rect">
            <a:avLst/>
          </a:prstGeom>
          <a:noFill/>
          <a:ln w="9525">
            <a:noFill/>
            <a:miter lim="800000"/>
            <a:headEnd/>
            <a:tailEnd/>
          </a:ln>
        </p:spPr>
      </p:pic>
      <p:pic>
        <p:nvPicPr>
          <p:cNvPr id="23" name="Picture 27" descr="FairSquareLegal.jpg"/>
          <p:cNvPicPr>
            <a:picLocks noChangeAspect="1"/>
          </p:cNvPicPr>
          <p:nvPr/>
        </p:nvPicPr>
        <p:blipFill>
          <a:blip r:embed="rId4" cstate="print"/>
          <a:srcRect l="18182" r="18182"/>
          <a:stretch>
            <a:fillRect/>
          </a:stretch>
        </p:blipFill>
        <p:spPr bwMode="auto">
          <a:xfrm rot="20539972">
            <a:off x="998538" y="1344613"/>
            <a:ext cx="1098550" cy="1727200"/>
          </a:xfrm>
          <a:prstGeom prst="rect">
            <a:avLst/>
          </a:prstGeom>
          <a:noFill/>
          <a:ln w="9525">
            <a:noFill/>
            <a:miter lim="800000"/>
            <a:headEnd/>
            <a:tailEnd/>
          </a:ln>
        </p:spPr>
      </p:pic>
      <p:sp>
        <p:nvSpPr>
          <p:cNvPr id="24" name="Rectangle 29"/>
          <p:cNvSpPr>
            <a:spLocks noChangeArrowheads="1"/>
          </p:cNvSpPr>
          <p:nvPr/>
        </p:nvSpPr>
        <p:spPr bwMode="auto">
          <a:xfrm>
            <a:off x="3429000" y="5029200"/>
            <a:ext cx="1981200" cy="1600200"/>
          </a:xfrm>
          <a:prstGeom prst="rect">
            <a:avLst/>
          </a:prstGeom>
          <a:solidFill>
            <a:srgbClr val="000000"/>
          </a:solidFill>
          <a:ln w="9525" algn="ctr">
            <a:solidFill>
              <a:schemeClr val="tx1"/>
            </a:solidFill>
            <a:round/>
            <a:headEnd/>
            <a:tailEnd/>
          </a:ln>
        </p:spPr>
        <p:txBody>
          <a:bodyPr/>
          <a:lstStyle/>
          <a:p>
            <a:endParaRPr lang="en-US"/>
          </a:p>
        </p:txBody>
      </p:sp>
      <p:pic>
        <p:nvPicPr>
          <p:cNvPr id="25" name="Picture 30" descr="Preaching.jpg"/>
          <p:cNvPicPr>
            <a:picLocks noChangeAspect="1"/>
          </p:cNvPicPr>
          <p:nvPr/>
        </p:nvPicPr>
        <p:blipFill>
          <a:blip r:embed="rId5" cstate="print"/>
          <a:srcRect l="23529"/>
          <a:stretch>
            <a:fillRect/>
          </a:stretch>
        </p:blipFill>
        <p:spPr bwMode="auto">
          <a:xfrm>
            <a:off x="609600" y="4876800"/>
            <a:ext cx="1981200" cy="1727200"/>
          </a:xfrm>
          <a:prstGeom prst="rect">
            <a:avLst/>
          </a:prstGeom>
          <a:noFill/>
          <a:ln w="9525">
            <a:noFill/>
            <a:miter lim="800000"/>
            <a:headEnd/>
            <a:tailEnd/>
          </a:ln>
        </p:spPr>
      </p:pic>
      <p:pic>
        <p:nvPicPr>
          <p:cNvPr id="26" name="Picture 2"/>
          <p:cNvPicPr>
            <a:picLocks noChangeAspect="1" noChangeArrowheads="1"/>
          </p:cNvPicPr>
          <p:nvPr/>
        </p:nvPicPr>
        <p:blipFill>
          <a:blip r:embed="rId6" cstate="print"/>
          <a:srcRect/>
          <a:stretch>
            <a:fillRect/>
          </a:stretch>
        </p:blipFill>
        <p:spPr bwMode="auto">
          <a:xfrm>
            <a:off x="3429000" y="3124200"/>
            <a:ext cx="2000250" cy="1676400"/>
          </a:xfrm>
          <a:prstGeom prst="rect">
            <a:avLst/>
          </a:prstGeom>
          <a:noFill/>
          <a:ln w="9525">
            <a:noFill/>
            <a:miter lim="800000"/>
            <a:headEnd/>
            <a:tailEnd/>
          </a:ln>
        </p:spPr>
      </p:pic>
      <p:pic>
        <p:nvPicPr>
          <p:cNvPr id="27" name="Picture 28" descr="Travelpkt.jpg"/>
          <p:cNvPicPr>
            <a:picLocks noChangeAspect="1"/>
          </p:cNvPicPr>
          <p:nvPr/>
        </p:nvPicPr>
        <p:blipFill>
          <a:blip r:embed="rId7" cstate="print"/>
          <a:srcRect/>
          <a:stretch>
            <a:fillRect/>
          </a:stretch>
        </p:blipFill>
        <p:spPr bwMode="auto">
          <a:xfrm rot="20331007">
            <a:off x="3690461" y="4960326"/>
            <a:ext cx="1377950" cy="1706563"/>
          </a:xfrm>
          <a:prstGeom prst="rect">
            <a:avLst/>
          </a:prstGeom>
          <a:noFill/>
          <a:ln w="9525">
            <a:noFill/>
            <a:miter lim="800000"/>
            <a:headEnd/>
            <a:tailEnd/>
          </a:ln>
        </p:spPr>
      </p:pic>
      <p:pic>
        <p:nvPicPr>
          <p:cNvPr id="28" name="Picture 25" descr="P2M_front_cover_3rd_edition.jpg"/>
          <p:cNvPicPr>
            <a:picLocks noChangeAspect="1"/>
          </p:cNvPicPr>
          <p:nvPr/>
        </p:nvPicPr>
        <p:blipFill>
          <a:blip r:embed="rId8" cstate="print"/>
          <a:srcRect/>
          <a:stretch>
            <a:fillRect/>
          </a:stretch>
        </p:blipFill>
        <p:spPr bwMode="auto">
          <a:xfrm rot="20487985">
            <a:off x="3805163" y="1426133"/>
            <a:ext cx="1081088"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20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20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linds(horizontal)">
                                      <p:cBhvr>
                                        <p:cTn id="13" dur="10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8" presetClass="entr" presetSubtype="16"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amond(in)">
                                      <p:cBhvr>
                                        <p:cTn id="21" dur="2000"/>
                                        <p:tgtEl>
                                          <p:spTgt spid="28"/>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blinds(horizontal)">
                                      <p:cBhvr>
                                        <p:cTn id="24" dur="1000"/>
                                        <p:tgtEl>
                                          <p:spTgt spid="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5" presetClass="entr" presetSubtype="10" fill="hold"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checkerboard(across)">
                                      <p:cBhvr>
                                        <p:cTn id="35" dur="10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checkerboard(across)">
                                      <p:cBhvr>
                                        <p:cTn id="40" dur="2000"/>
                                        <p:tgtEl>
                                          <p:spTgt spid="26"/>
                                        </p:tgtEl>
                                      </p:cBhvr>
                                    </p:animEffect>
                                  </p:childTnLst>
                                </p:cTn>
                              </p:par>
                              <p:par>
                                <p:cTn id="41" presetID="5" presetClass="entr" presetSubtype="10" fill="hold" nodeType="with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Effect transition="in" filter="checkerboard(across)">
                                      <p:cBhvr>
                                        <p:cTn id="43" dur="1000"/>
                                        <p:tgtEl>
                                          <p:spTgt spid="15">
                                            <p:txEl>
                                              <p:pRg st="6" end="6"/>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15">
                                            <p:txEl>
                                              <p:pRg st="7" end="7"/>
                                            </p:txEl>
                                          </p:spTgt>
                                        </p:tgtEl>
                                        <p:attrNameLst>
                                          <p:attrName>style.visibility</p:attrName>
                                        </p:attrNameLst>
                                      </p:cBhvr>
                                      <p:to>
                                        <p:strVal val="visible"/>
                                      </p:to>
                                    </p:set>
                                    <p:animEffect transition="in" filter="checkerboard(across)">
                                      <p:cBhvr>
                                        <p:cTn id="46" dur="500"/>
                                        <p:tgtEl>
                                          <p:spTgt spid="1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2000"/>
                                        <p:tgtEl>
                                          <p:spTgt spid="19"/>
                                        </p:tgtEl>
                                      </p:cBhvr>
                                    </p:animEffect>
                                  </p:childTnLst>
                                </p:cTn>
                              </p:par>
                              <p:par>
                                <p:cTn id="52" presetID="9"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dissolve">
                                      <p:cBhvr>
                                        <p:cTn id="54" dur="2000"/>
                                        <p:tgtEl>
                                          <p:spTgt spid="25"/>
                                        </p:tgtEl>
                                      </p:cBhvr>
                                    </p:animEffect>
                                  </p:childTnLst>
                                </p:cTn>
                              </p:par>
                              <p:par>
                                <p:cTn id="55" presetID="9" presetClass="entr" presetSubtype="0" fill="hold" nodeType="withEffect">
                                  <p:stCondLst>
                                    <p:cond delay="0"/>
                                  </p:stCondLst>
                                  <p:childTnLst>
                                    <p:set>
                                      <p:cBhvr>
                                        <p:cTn id="56" dur="1" fill="hold">
                                          <p:stCondLst>
                                            <p:cond delay="0"/>
                                          </p:stCondLst>
                                        </p:cTn>
                                        <p:tgtEl>
                                          <p:spTgt spid="15">
                                            <p:txEl>
                                              <p:pRg st="9" end="9"/>
                                            </p:txEl>
                                          </p:spTgt>
                                        </p:tgtEl>
                                        <p:attrNameLst>
                                          <p:attrName>style.visibility</p:attrName>
                                        </p:attrNameLst>
                                      </p:cBhvr>
                                      <p:to>
                                        <p:strVal val="visible"/>
                                      </p:to>
                                    </p:set>
                                    <p:animEffect transition="in" filter="dissolve">
                                      <p:cBhvr>
                                        <p:cTn id="57" dur="1000"/>
                                        <p:tgtEl>
                                          <p:spTgt spid="1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ssolve">
                                      <p:cBhvr>
                                        <p:cTn id="62" dur="2000"/>
                                        <p:tgtEl>
                                          <p:spTgt spid="24"/>
                                        </p:tgtEl>
                                      </p:cBhvr>
                                    </p:animEffect>
                                  </p:childTnLst>
                                </p:cTn>
                              </p:par>
                              <p:par>
                                <p:cTn id="63" presetID="9" presetClass="entr" presetSubtype="0" fill="hold" nodeType="withEffect">
                                  <p:stCondLst>
                                    <p:cond delay="0"/>
                                  </p:stCondLst>
                                  <p:childTnLst>
                                    <p:set>
                                      <p:cBhvr>
                                        <p:cTn id="64" dur="1" fill="hold">
                                          <p:stCondLst>
                                            <p:cond delay="0"/>
                                          </p:stCondLst>
                                        </p:cTn>
                                        <p:tgtEl>
                                          <p:spTgt spid="15">
                                            <p:txEl>
                                              <p:pRg st="11" end="11"/>
                                            </p:txEl>
                                          </p:spTgt>
                                        </p:tgtEl>
                                        <p:attrNameLst>
                                          <p:attrName>style.visibility</p:attrName>
                                        </p:attrNameLst>
                                      </p:cBhvr>
                                      <p:to>
                                        <p:strVal val="visible"/>
                                      </p:to>
                                    </p:set>
                                    <p:animEffect transition="in" filter="dissolve">
                                      <p:cBhvr>
                                        <p:cTn id="65" dur="1000"/>
                                        <p:tgtEl>
                                          <p:spTgt spid="15">
                                            <p:txEl>
                                              <p:pRg st="11" end="11"/>
                                            </p:txEl>
                                          </p:spTgt>
                                        </p:tgtEl>
                                      </p:cBhvr>
                                    </p:animEffect>
                                  </p:childTnLst>
                                </p:cTn>
                              </p:par>
                              <p:par>
                                <p:cTn id="66" presetID="9"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dissolve">
                                      <p:cBhvr>
                                        <p:cTn id="6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53200" y="0"/>
            <a:ext cx="2590800" cy="4648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p:cNvSpPr/>
          <p:nvPr/>
        </p:nvSpPr>
        <p:spPr>
          <a:xfrm rot="20337001">
            <a:off x="8130901" y="802376"/>
            <a:ext cx="425997" cy="3348247"/>
          </a:xfrm>
          <a:prstGeom prst="rect">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10600" y="1219200"/>
            <a:ext cx="533400" cy="3581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1752600"/>
            <a:ext cx="457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9012399">
            <a:off x="7861870" y="648950"/>
            <a:ext cx="910213" cy="1447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153400" y="3124200"/>
            <a:ext cx="990600" cy="1981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icronesia1.jpg"/>
          <p:cNvPicPr>
            <a:picLocks noChangeAspect="1"/>
          </p:cNvPicPr>
          <p:nvPr/>
        </p:nvPicPr>
        <p:blipFill>
          <a:blip r:embed="rId3" cstate="print"/>
          <a:stretch>
            <a:fillRect/>
          </a:stretch>
        </p:blipFill>
        <p:spPr>
          <a:xfrm>
            <a:off x="5562600" y="1417320"/>
            <a:ext cx="3581400" cy="483489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p:spPr>
      </p:pic>
      <p:sp>
        <p:nvSpPr>
          <p:cNvPr id="15" name="TextBox 14"/>
          <p:cNvSpPr txBox="1"/>
          <p:nvPr/>
        </p:nvSpPr>
        <p:spPr>
          <a:xfrm>
            <a:off x="1600200" y="1371600"/>
            <a:ext cx="3324115" cy="3785652"/>
          </a:xfrm>
          <a:prstGeom prst="rect">
            <a:avLst/>
          </a:prstGeom>
          <a:noFill/>
        </p:spPr>
        <p:txBody>
          <a:bodyPr wrap="none" rtlCol="0">
            <a:spAutoFit/>
          </a:bodyPr>
          <a:lstStyle/>
          <a:p>
            <a:r>
              <a:rPr lang="en-US" sz="4800" b="1" dirty="0" smtClean="0">
                <a:solidFill>
                  <a:schemeClr val="accent2">
                    <a:lumMod val="75000"/>
                  </a:schemeClr>
                </a:solidFill>
              </a:rPr>
              <a:t>Engaging</a:t>
            </a:r>
          </a:p>
          <a:p>
            <a:r>
              <a:rPr lang="en-US" sz="4800" b="1" dirty="0" smtClean="0">
                <a:solidFill>
                  <a:schemeClr val="accent2">
                    <a:lumMod val="75000"/>
                  </a:schemeClr>
                </a:solidFill>
              </a:rPr>
              <a:t>the </a:t>
            </a:r>
          </a:p>
          <a:p>
            <a:r>
              <a:rPr lang="en-US" sz="4800" b="1" dirty="0" smtClean="0">
                <a:solidFill>
                  <a:schemeClr val="accent2">
                    <a:lumMod val="75000"/>
                  </a:schemeClr>
                </a:solidFill>
              </a:rPr>
              <a:t>World</a:t>
            </a:r>
          </a:p>
          <a:p>
            <a:r>
              <a:rPr lang="en-US" sz="4800" b="1" dirty="0" smtClean="0">
                <a:solidFill>
                  <a:schemeClr val="accent2">
                    <a:lumMod val="75000"/>
                  </a:schemeClr>
                </a:solidFill>
              </a:rPr>
              <a:t>of </a:t>
            </a:r>
          </a:p>
          <a:p>
            <a:r>
              <a:rPr lang="en-US" sz="4800" b="1" dirty="0" smtClean="0">
                <a:solidFill>
                  <a:schemeClr val="accent2">
                    <a:lumMod val="75000"/>
                  </a:schemeClr>
                </a:solidFill>
              </a:rPr>
              <a:t>Volunteers</a:t>
            </a:r>
            <a:endParaRPr lang="en-US" sz="48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53200" y="0"/>
            <a:ext cx="2590800" cy="4648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p:cNvSpPr/>
          <p:nvPr/>
        </p:nvSpPr>
        <p:spPr>
          <a:xfrm rot="20337001">
            <a:off x="8130901" y="802376"/>
            <a:ext cx="425997" cy="3348247"/>
          </a:xfrm>
          <a:prstGeom prst="rect">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10600" y="1219200"/>
            <a:ext cx="533400" cy="3581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1752600"/>
            <a:ext cx="457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9012399">
            <a:off x="7861870" y="648950"/>
            <a:ext cx="910213" cy="1447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153400" y="3124200"/>
            <a:ext cx="990600" cy="1981200"/>
          </a:xfrm>
          <a:prstGeom prst="roundRect">
            <a:avLst/>
          </a:prstGeom>
          <a:solidFill>
            <a:srgbClr val="FF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19200" y="2590800"/>
            <a:ext cx="7162800" cy="830997"/>
          </a:xfrm>
          <a:prstGeom prst="rect">
            <a:avLst/>
          </a:prstGeom>
          <a:noFill/>
          <a:effectLst/>
        </p:spPr>
        <p:txBody>
          <a:bodyPr wrap="square" rtlCol="0">
            <a:spAutoFit/>
          </a:bodyPr>
          <a:lstStyle/>
          <a:p>
            <a:r>
              <a:rPr lang="en-US" sz="4800" dirty="0" smtClean="0">
                <a:solidFill>
                  <a:srgbClr val="00B050"/>
                </a:solidFill>
                <a:effectLst>
                  <a:outerShdw blurRad="38100" dist="38100" dir="2700000" algn="tl">
                    <a:srgbClr val="000000">
                      <a:alpha val="43137"/>
                    </a:srgbClr>
                  </a:outerShdw>
                </a:effectLst>
                <a:latin typeface="Accent SF" pitchFamily="2" charset="0"/>
              </a:rPr>
              <a:t>Long Term Missions</a:t>
            </a:r>
            <a:endParaRPr lang="en-US" sz="4800" b="1" dirty="0">
              <a:solidFill>
                <a:srgbClr val="00B050"/>
              </a:solidFill>
              <a:latin typeface="Calibri" pitchFamily="34" charset="0"/>
              <a:cs typeface="Calibri" pitchFamily="34" charset="0"/>
            </a:endParaRPr>
          </a:p>
        </p:txBody>
      </p:sp>
      <p:pic>
        <p:nvPicPr>
          <p:cNvPr id="11" name="Picture 10" descr="logohesaidgoblue.jpg"/>
          <p:cNvPicPr>
            <a:picLocks noChangeAspect="1"/>
          </p:cNvPicPr>
          <p:nvPr/>
        </p:nvPicPr>
        <p:blipFill>
          <a:blip r:embed="rId3" cstate="print"/>
          <a:stretch>
            <a:fillRect/>
          </a:stretch>
        </p:blipFill>
        <p:spPr>
          <a:xfrm>
            <a:off x="1295400" y="0"/>
            <a:ext cx="7162800" cy="1390835"/>
          </a:xfrm>
          <a:prstGeom prst="rect">
            <a:avLst/>
          </a:prstGeom>
        </p:spPr>
      </p:pic>
      <p:pic>
        <p:nvPicPr>
          <p:cNvPr id="16" name="Picture 15" descr="HeSaidGoHeader.jpg"/>
          <p:cNvPicPr>
            <a:picLocks noChangeAspect="1"/>
          </p:cNvPicPr>
          <p:nvPr/>
        </p:nvPicPr>
        <p:blipFill>
          <a:blip r:embed="rId4" cstate="print"/>
          <a:srcRect l="15238" t="71483" r="15238" b="21388"/>
          <a:stretch>
            <a:fillRect/>
          </a:stretch>
        </p:blipFill>
        <p:spPr>
          <a:xfrm>
            <a:off x="1371600" y="1676400"/>
            <a:ext cx="7086600" cy="381000"/>
          </a:xfrm>
          <a:prstGeom prst="rect">
            <a:avLst/>
          </a:prstGeom>
        </p:spPr>
      </p:pic>
      <p:pic>
        <p:nvPicPr>
          <p:cNvPr id="13" name="Picture 12" descr="01-15 Majuro 033.jpg"/>
          <p:cNvPicPr>
            <a:picLocks noChangeAspect="1"/>
          </p:cNvPicPr>
          <p:nvPr/>
        </p:nvPicPr>
        <p:blipFill>
          <a:blip r:embed="rId5" cstate="print"/>
          <a:stretch>
            <a:fillRect/>
          </a:stretch>
        </p:blipFill>
        <p:spPr>
          <a:xfrm>
            <a:off x="228601" y="1523108"/>
            <a:ext cx="2743199" cy="1829692"/>
          </a:xfrm>
          <a:prstGeom prst="rect">
            <a:avLst/>
          </a:prstGeom>
        </p:spPr>
      </p:pic>
      <p:pic>
        <p:nvPicPr>
          <p:cNvPr id="15" name="Picture 14" descr="01-15 Majuro 037.jpg"/>
          <p:cNvPicPr>
            <a:picLocks noChangeAspect="1"/>
          </p:cNvPicPr>
          <p:nvPr/>
        </p:nvPicPr>
        <p:blipFill>
          <a:blip r:embed="rId6" cstate="print"/>
          <a:stretch>
            <a:fillRect/>
          </a:stretch>
        </p:blipFill>
        <p:spPr>
          <a:xfrm>
            <a:off x="381000" y="4495800"/>
            <a:ext cx="2856105" cy="1905000"/>
          </a:xfrm>
          <a:prstGeom prst="rect">
            <a:avLst/>
          </a:prstGeom>
        </p:spPr>
      </p:pic>
      <p:pic>
        <p:nvPicPr>
          <p:cNvPr id="17" name="Picture 16" descr="06-29 033.jpg"/>
          <p:cNvPicPr>
            <a:picLocks noChangeAspect="1"/>
          </p:cNvPicPr>
          <p:nvPr/>
        </p:nvPicPr>
        <p:blipFill>
          <a:blip r:embed="rId7" cstate="print"/>
          <a:stretch>
            <a:fillRect/>
          </a:stretch>
        </p:blipFill>
        <p:spPr>
          <a:xfrm>
            <a:off x="5715000" y="4343400"/>
            <a:ext cx="3046326" cy="2031876"/>
          </a:xfrm>
          <a:prstGeom prst="rect">
            <a:avLst/>
          </a:prstGeom>
        </p:spPr>
      </p:pic>
      <p:pic>
        <p:nvPicPr>
          <p:cNvPr id="18" name="Picture 17" descr="06-20-21 124.jpg"/>
          <p:cNvPicPr>
            <a:picLocks noChangeAspect="1"/>
          </p:cNvPicPr>
          <p:nvPr/>
        </p:nvPicPr>
        <p:blipFill>
          <a:blip r:embed="rId8" cstate="print"/>
          <a:stretch>
            <a:fillRect/>
          </a:stretch>
        </p:blipFill>
        <p:spPr>
          <a:xfrm>
            <a:off x="2590800" y="1694058"/>
            <a:ext cx="3048001" cy="2341654"/>
          </a:xfrm>
          <a:prstGeom prst="rect">
            <a:avLst/>
          </a:prstGeom>
        </p:spPr>
      </p:pic>
      <p:pic>
        <p:nvPicPr>
          <p:cNvPr id="19" name="Picture 18" descr="micronesia1.jpg"/>
          <p:cNvPicPr>
            <a:picLocks noChangeAspect="1"/>
          </p:cNvPicPr>
          <p:nvPr/>
        </p:nvPicPr>
        <p:blipFill>
          <a:blip r:embed="rId9" cstate="print"/>
          <a:stretch>
            <a:fillRect/>
          </a:stretch>
        </p:blipFill>
        <p:spPr>
          <a:xfrm>
            <a:off x="3505200" y="3048000"/>
            <a:ext cx="2362200" cy="318897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p:spPr>
      </p:pic>
      <p:pic>
        <p:nvPicPr>
          <p:cNvPr id="1026" name="Picture 2" descr="C:\Users\Er\Desktop\OVMLogo.jpg"/>
          <p:cNvPicPr>
            <a:picLocks noChangeAspect="1" noChangeArrowheads="1"/>
          </p:cNvPicPr>
          <p:nvPr/>
        </p:nvPicPr>
        <p:blipFill>
          <a:blip r:embed="rId10" cstate="print"/>
          <a:srcRect/>
          <a:stretch>
            <a:fillRect/>
          </a:stretch>
        </p:blipFill>
        <p:spPr bwMode="auto">
          <a:xfrm>
            <a:off x="3505200" y="4114800"/>
            <a:ext cx="1917700" cy="2541318"/>
          </a:xfrm>
          <a:prstGeom prst="rect">
            <a:avLst/>
          </a:prstGeom>
          <a:noFill/>
        </p:spPr>
      </p:pic>
      <p:pic>
        <p:nvPicPr>
          <p:cNvPr id="14" name="Picture 13" descr="DSC09082.jpg"/>
          <p:cNvPicPr>
            <a:picLocks noChangeAspect="1"/>
          </p:cNvPicPr>
          <p:nvPr/>
        </p:nvPicPr>
        <p:blipFill>
          <a:blip r:embed="rId11" cstate="print"/>
          <a:stretch>
            <a:fillRect/>
          </a:stretch>
        </p:blipFill>
        <p:spPr>
          <a:xfrm>
            <a:off x="5486400" y="1676400"/>
            <a:ext cx="34290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3000"/>
                                        <p:tgtEl>
                                          <p:spTgt spid="17"/>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3000"/>
                                        <p:tgtEl>
                                          <p:spTgt spid="15"/>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3000"/>
                                        <p:tgtEl>
                                          <p:spTgt spid="18"/>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par>
                          <p:cTn id="24" fill="hold">
                            <p:stCondLst>
                              <p:cond delay="13000"/>
                            </p:stCondLst>
                            <p:childTnLst>
                              <p:par>
                                <p:cTn id="25" presetID="10" presetClass="exit" presetSubtype="0" fill="hold" nodeType="afterEffect">
                                  <p:stCondLst>
                                    <p:cond delay="0"/>
                                  </p:stCondLst>
                                  <p:childTnLst>
                                    <p:animEffect transition="out" filter="fade">
                                      <p:cBhvr>
                                        <p:cTn id="26" dur="2000"/>
                                        <p:tgtEl>
                                          <p:spTgt spid="19"/>
                                        </p:tgtEl>
                                      </p:cBhvr>
                                    </p:animEffect>
                                    <p:set>
                                      <p:cBhvr>
                                        <p:cTn id="27" dur="1" fill="hold">
                                          <p:stCondLst>
                                            <p:cond delay="1999"/>
                                          </p:stCondLst>
                                        </p:cTn>
                                        <p:tgtEl>
                                          <p:spTgt spid="19"/>
                                        </p:tgtEl>
                                        <p:attrNameLst>
                                          <p:attrName>style.visibility</p:attrName>
                                        </p:attrNameLst>
                                      </p:cBhvr>
                                      <p:to>
                                        <p:strVal val="hidden"/>
                                      </p:to>
                                    </p:set>
                                  </p:childTnLst>
                                </p:cTn>
                              </p:par>
                            </p:childTnLst>
                          </p:cTn>
                        </p:par>
                        <p:par>
                          <p:cTn id="28" fill="hold">
                            <p:stCondLst>
                              <p:cond delay="15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17">
  <a:themeElements>
    <a:clrScheme name="">
      <a:dk1>
        <a:srgbClr val="4D4D4D"/>
      </a:dk1>
      <a:lt1>
        <a:srgbClr val="FFFFFF"/>
      </a:lt1>
      <a:dk2>
        <a:srgbClr val="4D4D4D"/>
      </a:dk2>
      <a:lt2>
        <a:srgbClr val="131E8A"/>
      </a:lt2>
      <a:accent1>
        <a:srgbClr val="67B1CF"/>
      </a:accent1>
      <a:accent2>
        <a:srgbClr val="EB5A32"/>
      </a:accent2>
      <a:accent3>
        <a:srgbClr val="FFFFFF"/>
      </a:accent3>
      <a:accent4>
        <a:srgbClr val="404040"/>
      </a:accent4>
      <a:accent5>
        <a:srgbClr val="B8D5E4"/>
      </a:accent5>
      <a:accent6>
        <a:srgbClr val="D5512C"/>
      </a:accent6>
      <a:hlink>
        <a:srgbClr val="4A1911"/>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DD023"/>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01216"/>
        </a:lt2>
        <a:accent1>
          <a:srgbClr val="7C7C74"/>
        </a:accent1>
        <a:accent2>
          <a:srgbClr val="878577"/>
        </a:accent2>
        <a:accent3>
          <a:srgbClr val="FFFFFF"/>
        </a:accent3>
        <a:accent4>
          <a:srgbClr val="404040"/>
        </a:accent4>
        <a:accent5>
          <a:srgbClr val="BFBFBC"/>
        </a:accent5>
        <a:accent6>
          <a:srgbClr val="7A786B"/>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49751F"/>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080808"/>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4F5054"/>
        </a:lt2>
        <a:accent1>
          <a:srgbClr val="7E7F8E"/>
        </a:accent1>
        <a:accent2>
          <a:srgbClr val="DDDDDF"/>
        </a:accent2>
        <a:accent3>
          <a:srgbClr val="FFFFFF"/>
        </a:accent3>
        <a:accent4>
          <a:srgbClr val="404040"/>
        </a:accent4>
        <a:accent5>
          <a:srgbClr val="C0C0C6"/>
        </a:accent5>
        <a:accent6>
          <a:srgbClr val="C8C8CA"/>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4F5054"/>
        </a:lt2>
        <a:accent1>
          <a:srgbClr val="CACACA"/>
        </a:accent1>
        <a:accent2>
          <a:srgbClr val="E7E7E5"/>
        </a:accent2>
        <a:accent3>
          <a:srgbClr val="FFFFFF"/>
        </a:accent3>
        <a:accent4>
          <a:srgbClr val="404040"/>
        </a:accent4>
        <a:accent5>
          <a:srgbClr val="E1E1E1"/>
        </a:accent5>
        <a:accent6>
          <a:srgbClr val="D1D1CF"/>
        </a:accent6>
        <a:hlink>
          <a:srgbClr val="CCCBC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template-17</Template>
  <TotalTime>284</TotalTime>
  <Words>477</Words>
  <Application>Microsoft Office PowerPoint</Application>
  <PresentationFormat>On-screen Show (4:3)</PresentationFormat>
  <Paragraphs>42</Paragraphs>
  <Slides>6</Slides>
  <Notes>6</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template-17</vt:lpstr>
      <vt:lpstr>Slide 1</vt:lpstr>
      <vt:lpstr>Slide 2</vt:lpstr>
      <vt:lpstr>Slide 3</vt:lpstr>
      <vt:lpstr>Slide 4</vt:lpstr>
      <vt:lpstr>Slide 5</vt:lpstr>
      <vt:lpstr>Slide 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Ernest Hernandez</dc:creator>
  <cp:lastModifiedBy>Ernest Hernandez</cp:lastModifiedBy>
  <cp:revision>37</cp:revision>
  <dcterms:created xsi:type="dcterms:W3CDTF">2012-01-11T21:20:01Z</dcterms:created>
  <dcterms:modified xsi:type="dcterms:W3CDTF">2012-01-16T16:17:28Z</dcterms:modified>
</cp:coreProperties>
</file>